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IBM Plex Sans"/>
      <p:regular r:id="rId54"/>
      <p:bold r:id="rId55"/>
      <p:italic r:id="rId56"/>
      <p:boldItalic r:id="rId57"/>
    </p:embeddedFont>
    <p:embeddedFont>
      <p:font typeface="IBM Plex Sans Medium"/>
      <p:regular r:id="rId58"/>
      <p:bold r:id="rId59"/>
      <p:italic r:id="rId60"/>
      <p:boldItalic r:id="rId61"/>
    </p:embeddedFont>
    <p:embeddedFont>
      <p:font typeface="IBM Plex Sans Condensed Medium"/>
      <p:regular r:id="rId62"/>
      <p:bold r:id="rId63"/>
      <p:italic r:id="rId64"/>
      <p:boldItalic r:id="rId65"/>
    </p:embeddedFont>
    <p:embeddedFont>
      <p:font typeface="IBM Plex Sans Condensed SemiBold"/>
      <p:regular r:id="rId66"/>
      <p:bold r:id="rId67"/>
      <p:italic r:id="rId68"/>
      <p:boldItalic r:id="rId69"/>
    </p:embeddedFont>
    <p:embeddedFont>
      <p:font typeface="IBM Plex Sans Condensed"/>
      <p:regular r:id="rId70"/>
      <p:bold r:id="rId71"/>
      <p:italic r:id="rId72"/>
      <p:boldItalic r:id="rId73"/>
    </p:embeddedFont>
    <p:embeddedFont>
      <p:font typeface="IBM Plex Sans SemiBold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BMPlexSansCondensed-boldItalic.fntdata"/><Relationship Id="rId72" Type="http://schemas.openxmlformats.org/officeDocument/2006/relationships/font" Target="fonts/IBMPlexSansCondensed-italic.fntdata"/><Relationship Id="rId31" Type="http://schemas.openxmlformats.org/officeDocument/2006/relationships/slide" Target="slides/slide26.xml"/><Relationship Id="rId75" Type="http://schemas.openxmlformats.org/officeDocument/2006/relationships/font" Target="fonts/IBMPlexSansSemiBold-bold.fntdata"/><Relationship Id="rId30" Type="http://schemas.openxmlformats.org/officeDocument/2006/relationships/slide" Target="slides/slide25.xml"/><Relationship Id="rId74" Type="http://schemas.openxmlformats.org/officeDocument/2006/relationships/font" Target="fonts/IBMPlexSansSemiBold-regular.fntdata"/><Relationship Id="rId33" Type="http://schemas.openxmlformats.org/officeDocument/2006/relationships/slide" Target="slides/slide28.xml"/><Relationship Id="rId77" Type="http://schemas.openxmlformats.org/officeDocument/2006/relationships/font" Target="fonts/IBMPlexSansSemiBold-boldItalic.fntdata"/><Relationship Id="rId32" Type="http://schemas.openxmlformats.org/officeDocument/2006/relationships/slide" Target="slides/slide27.xml"/><Relationship Id="rId76" Type="http://schemas.openxmlformats.org/officeDocument/2006/relationships/font" Target="fonts/IBMPlexSansSemiBold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IBMPlexSansCondensed-bold.fntdata"/><Relationship Id="rId70" Type="http://schemas.openxmlformats.org/officeDocument/2006/relationships/font" Target="fonts/IBMPlexSansCondensed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SansCondensedMedium-regular.fntdata"/><Relationship Id="rId61" Type="http://schemas.openxmlformats.org/officeDocument/2006/relationships/font" Target="fonts/IBMPlexSansMedium-boldItalic.fntdata"/><Relationship Id="rId20" Type="http://schemas.openxmlformats.org/officeDocument/2006/relationships/slide" Target="slides/slide15.xml"/><Relationship Id="rId64" Type="http://schemas.openxmlformats.org/officeDocument/2006/relationships/font" Target="fonts/IBMPlexSansCondensedMedium-italic.fntdata"/><Relationship Id="rId63" Type="http://schemas.openxmlformats.org/officeDocument/2006/relationships/font" Target="fonts/IBMPlexSansCondensedMedium-bold.fntdata"/><Relationship Id="rId22" Type="http://schemas.openxmlformats.org/officeDocument/2006/relationships/slide" Target="slides/slide17.xml"/><Relationship Id="rId66" Type="http://schemas.openxmlformats.org/officeDocument/2006/relationships/font" Target="fonts/IBMPlexSansCondensed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IBMPlexSansCondensed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IBMPlexSansCondensedSemiBold-italic.fntdata"/><Relationship Id="rId23" Type="http://schemas.openxmlformats.org/officeDocument/2006/relationships/slide" Target="slides/slide18.xml"/><Relationship Id="rId67" Type="http://schemas.openxmlformats.org/officeDocument/2006/relationships/font" Target="fonts/IBMPlexSansCondensedSemiBold-bold.fntdata"/><Relationship Id="rId60" Type="http://schemas.openxmlformats.org/officeDocument/2006/relationships/font" Target="fonts/IBMPlexSansMedium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BMPlexSansCondensedSemi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Sans-bold.fntdata"/><Relationship Id="rId10" Type="http://schemas.openxmlformats.org/officeDocument/2006/relationships/slide" Target="slides/slide5.xml"/><Relationship Id="rId54" Type="http://schemas.openxmlformats.org/officeDocument/2006/relationships/font" Target="fonts/IBMPlexSans-regular.fntdata"/><Relationship Id="rId13" Type="http://schemas.openxmlformats.org/officeDocument/2006/relationships/slide" Target="slides/slide8.xml"/><Relationship Id="rId57" Type="http://schemas.openxmlformats.org/officeDocument/2006/relationships/font" Target="fonts/IBMPlexSans-boldItalic.fntdata"/><Relationship Id="rId12" Type="http://schemas.openxmlformats.org/officeDocument/2006/relationships/slide" Target="slides/slide7.xml"/><Relationship Id="rId56" Type="http://schemas.openxmlformats.org/officeDocument/2006/relationships/font" Target="fonts/IBMPlexSans-italic.fntdata"/><Relationship Id="rId15" Type="http://schemas.openxmlformats.org/officeDocument/2006/relationships/slide" Target="slides/slide10.xml"/><Relationship Id="rId59" Type="http://schemas.openxmlformats.org/officeDocument/2006/relationships/font" Target="fonts/IBMPlexSansMedium-bold.fntdata"/><Relationship Id="rId14" Type="http://schemas.openxmlformats.org/officeDocument/2006/relationships/slide" Target="slides/slide9.xml"/><Relationship Id="rId58" Type="http://schemas.openxmlformats.org/officeDocument/2006/relationships/font" Target="fonts/IBMPlexSans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dbbb9873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dbbb9873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03281c90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03281c90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03281c90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03281c90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b0a079a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b0a079a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03281c903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03281c903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03281c903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03281c903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3281c903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3281c903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03281c903_2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03281c903_2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03281c903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03281c903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03281c903_2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03281c903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03281c903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03281c903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1db65b0a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1db65b0a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03281c903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03281c903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03281c903_2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03281c903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03281c903_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003281c903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03281c903_2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03281c903_2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03281c903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03281c903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72ddc86a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72ddc86a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dbbb9873e_3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dbbb9873e_3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dca1f3962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dca1f3962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dca1f3962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dca1f3962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dbbb9873e_3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dbbb9873e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72ddc86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72ddc86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dbbb9873e_3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dbbb9873e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ddbbb9873e_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ddbbb9873e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b0a079a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eb0a079a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dca1f3962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dca1f3962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dbbb9873e_3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dbbb9873e_3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dca1f396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ddca1f396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dbbb9873e_3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ddbbb9873e_3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dbbb9873e_3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ddbbb9873e_3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dca1f3962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dca1f396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ddbbb9873e_3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ddbbb9873e_3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1db65b0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1db65b0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ddca1f3962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ddca1f3962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dbbb9873e_3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ddbbb9873e_3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b0a079a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b0a079a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dbbb9873e_3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ddbbb9873e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dca1f3962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dca1f3962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ddca1f3962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ddca1f3962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ddca1f3962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ddca1f3962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eb0a079a3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eb0a079a3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ddbbb9873e_3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ddbbb9873e_3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dbbb9873e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dbbb9873e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dbbb9873e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dbbb9873e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dbbb9873e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dbbb9873e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dbbb9873e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dbbb9873e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dca1f396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dca1f396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22" Type="http://schemas.openxmlformats.org/officeDocument/2006/relationships/image" Target="../media/image31.png"/><Relationship Id="rId21" Type="http://schemas.openxmlformats.org/officeDocument/2006/relationships/image" Target="../media/image21.png"/><Relationship Id="rId24" Type="http://schemas.openxmlformats.org/officeDocument/2006/relationships/image" Target="../media/image40.png"/><Relationship Id="rId23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25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8.png"/><Relationship Id="rId11" Type="http://schemas.openxmlformats.org/officeDocument/2006/relationships/image" Target="../media/image16.png"/><Relationship Id="rId10" Type="http://schemas.openxmlformats.org/officeDocument/2006/relationships/image" Target="../media/image17.png"/><Relationship Id="rId13" Type="http://schemas.openxmlformats.org/officeDocument/2006/relationships/image" Target="../media/image26.png"/><Relationship Id="rId12" Type="http://schemas.openxmlformats.org/officeDocument/2006/relationships/image" Target="../media/image25.png"/><Relationship Id="rId15" Type="http://schemas.openxmlformats.org/officeDocument/2006/relationships/image" Target="../media/image22.png"/><Relationship Id="rId14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4.png"/><Relationship Id="rId19" Type="http://schemas.openxmlformats.org/officeDocument/2006/relationships/image" Target="../media/image33.png"/><Relationship Id="rId18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4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2178" l="13043" r="0" t="0"/>
          <a:stretch/>
        </p:blipFill>
        <p:spPr>
          <a:xfrm>
            <a:off x="0" y="4261400"/>
            <a:ext cx="762000" cy="8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2178" l="13043" r="0" t="0"/>
          <a:stretch/>
        </p:blipFill>
        <p:spPr>
          <a:xfrm>
            <a:off x="0" y="4261400"/>
            <a:ext cx="762000" cy="8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610550" y="88300"/>
            <a:ext cx="5922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Structure of the Session</a:t>
            </a:r>
            <a:endParaRPr b="1" sz="23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488" y="627100"/>
            <a:ext cx="7515274" cy="42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Text Data Pre-processing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Step I : Importing Text Data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319025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Step II : Text Data Cleaning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3576725" y="1297650"/>
            <a:ext cx="2244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</a:t>
            </a:r>
            <a:r>
              <a:rPr b="1" lang="en" sz="1000">
                <a:solidFill>
                  <a:schemeClr val="dk1"/>
                </a:solidFill>
              </a:rPr>
              <a:t>Lowercasing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unify the text case.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Removing Punctuation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remove unnecessary symbols.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Removing Numbers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Optional, based on the context.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Removing Stopwords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eliminate common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Removing Extra Whitespace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ensure consistent spacing.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Removing Special Symbols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Cleans out special symbols.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6186300" y="1313100"/>
            <a:ext cx="2244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</a:t>
            </a:r>
            <a:r>
              <a:rPr b="1" lang="en" sz="1000">
                <a:solidFill>
                  <a:schemeClr val="dk1"/>
                </a:solidFill>
              </a:rPr>
              <a:t>Tokenization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Splitting text into individual tokens/words.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Lemmatization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Reducing words to their base or root form.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157750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Step III : Word Tokenization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31000" y="1393675"/>
            <a:ext cx="265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Tabular Data 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.csv, SQL, BigQuery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JSON  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Web Scrapping / APIs 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Plain Text Files: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 Unstructured Large Corpora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Text Data EDA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Missing Value Analysis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31000" y="1393675"/>
            <a:ext cx="2657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</a:t>
            </a: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Identify Missing Values :</a:t>
            </a:r>
            <a:b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000">
                <a:solidFill>
                  <a:schemeClr val="dk1"/>
                </a:solidFill>
              </a:rPr>
              <a:t>isnull(), isna(), or empty strings.</a:t>
            </a:r>
            <a:br>
              <a:rPr lang="en" sz="1000">
                <a:solidFill>
                  <a:schemeClr val="dk1"/>
                </a:solidFill>
              </a:rPr>
            </a:br>
            <a:br>
              <a:rPr lang="en" sz="1000">
                <a:solidFill>
                  <a:schemeClr val="dk1"/>
                </a:solidFill>
              </a:rPr>
            </a:br>
            <a:r>
              <a:rPr b="1" lang="en" sz="1000">
                <a:solidFill>
                  <a:schemeClr val="dk1"/>
                </a:solidFill>
              </a:rPr>
              <a:t>- Missing Value Treatment Approaches: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b="1" lang="en" sz="1000">
                <a:solidFill>
                  <a:schemeClr val="dk1"/>
                </a:solidFill>
              </a:rPr>
              <a:t>   </a:t>
            </a:r>
            <a:r>
              <a:rPr lang="en" sz="1000">
                <a:solidFill>
                  <a:schemeClr val="dk1"/>
                </a:solidFill>
              </a:rPr>
              <a:t>1.Remove Rows with Missing Text Data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2.Replace with a Placeholder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3.Replace with the Most Frequent Value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1"/>
                </a:solidFill>
              </a:rPr>
              <a:t> 4.Use Predictions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319025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576725" y="1297650"/>
            <a:ext cx="2244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Target Distribution: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Helps to identify any data imbalance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 Word Count Bar Graph: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Visualize the frequency of top words in the dataset.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 Word Cloud: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Generate a visual representation of word frequency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6157750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Convert to Numeric Features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186300" y="1313100"/>
            <a:ext cx="23658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</a:t>
            </a:r>
            <a:r>
              <a:rPr b="1" lang="en" sz="1000">
                <a:solidFill>
                  <a:schemeClr val="dk1"/>
                </a:solidFill>
              </a:rPr>
              <a:t>Bag of Words (Count Vectorizer)</a:t>
            </a:r>
            <a:r>
              <a:rPr lang="en" sz="1000">
                <a:solidFill>
                  <a:schemeClr val="dk1"/>
                </a:solidFill>
              </a:rPr>
              <a:t>: This counts how often each word appears in the text.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TF-IDF (Term Frequency-Inverse Document Frequency)</a:t>
            </a:r>
            <a:r>
              <a:rPr lang="en" sz="1000">
                <a:solidFill>
                  <a:schemeClr val="dk1"/>
                </a:solidFill>
              </a:rPr>
              <a:t>: This gives a score to each word based on how important it is. Words that are common in many texts get lower scores, while words unique to a specific text get higher scores.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965550" y="2248500"/>
            <a:ext cx="7212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Text Pre-processing &amp; EDA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Hands -On Part I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https://github.com/ankitsamantara/text_classification_workshop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5" y="1795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 Workflow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124175" y="1005500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118950" y="1003925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Transformed Text Data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69" name="Google Shape;169;p25"/>
          <p:cNvCxnSpPr>
            <a:endCxn id="170" idx="1"/>
          </p:cNvCxnSpPr>
          <p:nvPr/>
        </p:nvCxnSpPr>
        <p:spPr>
          <a:xfrm flipH="1" rot="10800000">
            <a:off x="1155600" y="1255338"/>
            <a:ext cx="6301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5"/>
          <p:cNvSpPr txBox="1"/>
          <p:nvPr/>
        </p:nvSpPr>
        <p:spPr>
          <a:xfrm>
            <a:off x="1420650" y="1636550"/>
            <a:ext cx="1142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Create a 80-20 </a:t>
            </a:r>
            <a:r>
              <a:rPr lang="en" sz="700">
                <a:solidFill>
                  <a:schemeClr val="dk1"/>
                </a:solidFill>
              </a:rPr>
              <a:t>s</a:t>
            </a:r>
            <a:r>
              <a:rPr lang="en" sz="700">
                <a:solidFill>
                  <a:schemeClr val="dk1"/>
                </a:solidFill>
              </a:rPr>
              <a:t>tratified split dataset (Ensure Target Labels are distributed evenly)</a:t>
            </a:r>
            <a:endParaRPr sz="600">
              <a:solidFill>
                <a:srgbClr val="1A2033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008550" y="2189525"/>
            <a:ext cx="155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3550850" y="1001838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3545625" y="1000263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Model Selection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4">
            <a:alphaModFix/>
          </a:blip>
          <a:srcRect b="1475" l="1329" r="1639" t="811"/>
          <a:stretch/>
        </p:blipFill>
        <p:spPr>
          <a:xfrm>
            <a:off x="2672150" y="1660375"/>
            <a:ext cx="2969523" cy="28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5814675" y="1000450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5809450" y="998875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Parameter Tuning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5814675" y="1678150"/>
            <a:ext cx="1142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Choose Model Parameter to maximize performance on Validation Dataset</a:t>
            </a:r>
            <a:endParaRPr sz="600">
              <a:solidFill>
                <a:srgbClr val="1A2033"/>
              </a:solidFill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7462325" y="999063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7457100" y="997488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Test Data Inference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1531350" y="1006275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1526125" y="1004700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Train-Test Split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7457100" y="1678150"/>
            <a:ext cx="11421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Saving the best model selected to predict Label of Text Data</a:t>
            </a:r>
            <a:endParaRPr sz="600">
              <a:solidFill>
                <a:srgbClr val="1A203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 Evaluation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Confusion Matrix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4857400" y="863225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Accuracy Metrics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31000" y="1393675"/>
            <a:ext cx="26574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2033"/>
                </a:solidFill>
              </a:rPr>
              <a:t>The confusion matrix provides a visual breakdown of correct and incorrect predictions for each class. In a multi-class setup, it is a square matrix where:</a:t>
            </a:r>
            <a:br>
              <a:rPr lang="en" sz="1000">
                <a:solidFill>
                  <a:srgbClr val="1A2033"/>
                </a:solidFill>
              </a:rPr>
            </a:br>
            <a:r>
              <a:rPr lang="en" sz="1000">
                <a:solidFill>
                  <a:srgbClr val="1A2033"/>
                </a:solidFill>
              </a:rPr>
              <a:t>- Rows represent the actual classes.</a:t>
            </a:r>
            <a:br>
              <a:rPr lang="en" sz="1000">
                <a:solidFill>
                  <a:srgbClr val="1A2033"/>
                </a:solidFill>
              </a:rPr>
            </a:br>
            <a:r>
              <a:rPr lang="en" sz="1000">
                <a:solidFill>
                  <a:srgbClr val="1A2033"/>
                </a:solidFill>
              </a:rPr>
              <a:t>- Columns represent the predicted classes.</a:t>
            </a:r>
            <a:endParaRPr sz="1000">
              <a:solidFill>
                <a:srgbClr val="1A20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1A2033"/>
                </a:solidFill>
              </a:rPr>
              <a:t>Each cell (i,j) shows how many times class i was predicted as class j.</a:t>
            </a:r>
            <a:endParaRPr sz="1000">
              <a:solidFill>
                <a:srgbClr val="1A2033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966950" y="1297650"/>
            <a:ext cx="44574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 multi-class classification, </a:t>
            </a:r>
            <a:r>
              <a:rPr b="1" lang="en" sz="1000">
                <a:solidFill>
                  <a:schemeClr val="dk1"/>
                </a:solidFill>
              </a:rPr>
              <a:t>Precision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b="1" lang="en" sz="1000">
                <a:solidFill>
                  <a:schemeClr val="dk1"/>
                </a:solidFill>
              </a:rPr>
              <a:t>Recall</a:t>
            </a:r>
            <a:r>
              <a:rPr lang="en" sz="1000">
                <a:solidFill>
                  <a:schemeClr val="dk1"/>
                </a:solidFill>
              </a:rPr>
              <a:t>, and </a:t>
            </a:r>
            <a:r>
              <a:rPr b="1" lang="en" sz="1000">
                <a:solidFill>
                  <a:schemeClr val="dk1"/>
                </a:solidFill>
              </a:rPr>
              <a:t>F1-Score</a:t>
            </a:r>
            <a:r>
              <a:rPr lang="en" sz="1000">
                <a:solidFill>
                  <a:schemeClr val="dk1"/>
                </a:solidFill>
              </a:rPr>
              <a:t> can be calculated in three ways: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Macro-Averaging</a:t>
            </a:r>
            <a:r>
              <a:rPr lang="en" sz="1000">
                <a:solidFill>
                  <a:schemeClr val="dk1"/>
                </a:solidFill>
              </a:rPr>
              <a:t>: Averages the precision, recall, and F1 across all classes equally.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Micro-Averaging</a:t>
            </a:r>
            <a:r>
              <a:rPr lang="en" sz="1000">
                <a:solidFill>
                  <a:schemeClr val="dk1"/>
                </a:solidFill>
              </a:rPr>
              <a:t>: Averages across individual predictions, taking into account the class imbalance.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Weighted-Averaging</a:t>
            </a:r>
            <a:r>
              <a:rPr lang="en" sz="1000">
                <a:solidFill>
                  <a:schemeClr val="dk1"/>
                </a:solidFill>
              </a:rPr>
              <a:t>: Averages precision, recall, and F1 weighted by the support (number of true instances per class).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Precision:</a:t>
            </a:r>
            <a:r>
              <a:rPr lang="en" sz="1000">
                <a:solidFill>
                  <a:schemeClr val="dk1"/>
                </a:solidFill>
              </a:rPr>
              <a:t>The ratio of correctly predicted instances of that class to the total predicted instances of that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Recall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The ratio of correctly predicted instances of that class to the total actual instances of that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F1-Score: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The harmonic mean of precision and recall.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965550" y="2248500"/>
            <a:ext cx="7212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Text Classification Model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Hands -On Part II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https://github.com/ankitsamantara/text_classification_workshop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05" y="1152463"/>
            <a:ext cx="2567117" cy="10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3596200" y="1292275"/>
            <a:ext cx="5446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Forecasting</a:t>
            </a:r>
            <a:endParaRPr b="1" sz="400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916500" y="1923475"/>
            <a:ext cx="4942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Python Complete Workflow</a:t>
            </a:r>
            <a:endParaRPr sz="1800">
              <a:solidFill>
                <a:srgbClr val="FFFFFF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1764000" y="1209850"/>
            <a:ext cx="56160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Introduction to Time Series Forecasting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Data Preprocessing 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Data Analysis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Model Building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Model Performance : Evaluation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Hands-on : Demo Time Series Forecasting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566550" y="438625"/>
            <a:ext cx="80109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you’ll learn today 📝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Overview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223100" y="863225"/>
            <a:ext cx="41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is Time Series Forecasting?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380300" y="1305350"/>
            <a:ext cx="38640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forecasting is a technique used to predict future values based on previously observed data points, typically measured over time intervals. It involves analyzing time-dependent patterns and trends in historical data to make forecasts about future outcomes.</a:t>
            </a:r>
            <a:endParaRPr sz="11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4646925" y="931975"/>
            <a:ext cx="41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Practical Use Cases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5315000" y="1393675"/>
            <a:ext cx="30774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2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Financial Stock Forecasting</a:t>
            </a:r>
            <a:r>
              <a:rPr b="1" lang="en" sz="12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</a:t>
            </a:r>
            <a:r>
              <a:rPr lang="en" sz="12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br>
              <a:rPr lang="en" sz="12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Forecasting future stock prices based on historical data to guide investment decisions.</a:t>
            </a:r>
            <a:endParaRPr sz="12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Retail Sales Forecasting</a:t>
            </a:r>
            <a:r>
              <a:rPr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</a:t>
            </a:r>
            <a:br>
              <a:rPr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Estimating future sales to optimize inventory levels and plan for demand fluctuations.</a:t>
            </a:r>
            <a:endParaRPr sz="12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Supply Chain Optimization</a:t>
            </a:r>
            <a:br>
              <a:rPr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Predicting product demand to manage production, storage, and logistics efficiently.</a:t>
            </a:r>
            <a:endParaRPr sz="1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Air Quality Forecasting</a:t>
            </a:r>
            <a:r>
              <a:rPr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br>
              <a:rPr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Predicting pollution levels to issue public health warnings in advance.</a:t>
            </a:r>
            <a:endParaRPr sz="1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551675" y="2571750"/>
            <a:ext cx="34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Components</a:t>
            </a:r>
            <a:endParaRPr b="1" sz="1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551675" y="2880275"/>
            <a:ext cx="34935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Trend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The long-term increase or decrease in the data.</a:t>
            </a:r>
            <a:b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Seasonality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Patterns that repeat at regular intervals (e.g., monthly, quarterly, or yearly).</a:t>
            </a:r>
            <a:b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Cyclical Patterns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Fluctuations that occur but are not as regular as seasonality.</a:t>
            </a:r>
            <a:b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Noise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Random variations that can't be attributed to any pattern.</a:t>
            </a:r>
            <a:endParaRPr b="1"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Time Series Data Overview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4952800" y="825025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Steps Involved TS Data Prep</a:t>
            </a:r>
            <a:endParaRPr b="1" sz="1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4361850" y="1305925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4356625" y="1304350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Time Series</a:t>
            </a:r>
            <a:r>
              <a:rPr b="1" lang="en" sz="1000">
                <a:solidFill>
                  <a:srgbClr val="1A2033"/>
                </a:solidFill>
              </a:rPr>
              <a:t> Data Import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5981175" y="1306713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5975950" y="1305138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Time Series Data Analysis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7595263" y="1300125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7590038" y="1298550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Data Treatment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4097150" y="2030875"/>
            <a:ext cx="15183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Tabular Data 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.csv, SQL, BigQuery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JSON  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Web Scrapping / APIs 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</a:t>
            </a: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Hierarchical Data Format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737725" y="2030875"/>
            <a:ext cx="1518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Stationarity Check : 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Visually, ADF Test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Time Series Decomposition: 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Components Breakdown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7378300" y="2030875"/>
            <a:ext cx="1460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Making Data Stationary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Missing Value Treatment</a:t>
            </a:r>
            <a:endParaRPr b="1"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Outlier Treatment</a:t>
            </a:r>
            <a:endParaRPr b="1"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Feature Engineering</a:t>
            </a:r>
            <a:endParaRPr b="1"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337400" y="993050"/>
            <a:ext cx="3000000" cy="3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Problem Definition</a:t>
            </a:r>
            <a:endParaRPr b="1" sz="13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Objective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Clearly define the forecasting or analysis goal. For example, predicting future sales, stock prices, or sensor readings.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Tasks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Identify the </a:t>
            </a: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target variable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and any </a:t>
            </a: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exogenous variables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(external variables that could affect the series).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Define the </a:t>
            </a: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forecast horizon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(e.g., next day, week, month).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Clarify the </a:t>
            </a: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business context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and impact of the forecast.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405050" y="1152475"/>
            <a:ext cx="6333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Become the Top 1%</a:t>
            </a:r>
            <a:endParaRPr sz="5500">
              <a:solidFill>
                <a:schemeClr val="dk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Professional</a:t>
            </a:r>
            <a:endParaRPr sz="5500">
              <a:solidFill>
                <a:schemeClr val="dk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88150" y="3020475"/>
            <a:ext cx="316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Accelerate your personal &amp; professional growth!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894075" y="201425"/>
            <a:ext cx="758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Time Series Pre-processing Detailed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466449" y="864230"/>
            <a:ext cx="3552900" cy="33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/>
        </p:nvSpPr>
        <p:spPr>
          <a:xfrm>
            <a:off x="448450" y="863225"/>
            <a:ext cx="35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Time Series Data Analysis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455100" y="1324075"/>
            <a:ext cx="35709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Plot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Plot the data to detect trends, seasonality, and anomalies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Seasonality Plot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Visualize repeating patterns in the data (e.g., monthly or yearly trends).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Autocorrelation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Check if current values are correlated with past values using Autocorrelation Function (ACF) and Partial Autocorrelation Function (PACF).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Stationarity Check: </a:t>
            </a:r>
            <a:r>
              <a:rPr lang="en" sz="1100">
                <a:solidFill>
                  <a:schemeClr val="dk1"/>
                </a:solidFill>
              </a:rPr>
              <a:t>Visually check for trends, seasonality, or changes in variance. Perform statistical tests like the Augmented Dickey-Fuller (ADF) test.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Tools</a:t>
            </a:r>
            <a:r>
              <a:rPr lang="en" sz="1100">
                <a:solidFill>
                  <a:schemeClr val="dk1"/>
                </a:solidFill>
              </a:rPr>
              <a:t>:  </a:t>
            </a:r>
            <a:r>
              <a:rPr lang="en" sz="1100">
                <a:solidFill>
                  <a:schemeClr val="dk2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matplotlib, seaborn, statsmodels</a:t>
            </a:r>
            <a:endParaRPr b="1" sz="11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4788374" y="864230"/>
            <a:ext cx="3552900" cy="33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4770375" y="863225"/>
            <a:ext cx="357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Time Series Data Treatment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4777025" y="1324075"/>
            <a:ext cx="3570900" cy="3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Handling Missing Values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Interpolate, forward fill, or drop missing values.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Resampling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Change the frequency of the data (e.g., daily to monthly).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Handling Outliers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Detect and manage anomalies that can distort results.</a:t>
            </a:r>
            <a:endParaRPr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Feature Engineering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Create new features such as rolling averages or lags if necessary.</a:t>
            </a:r>
            <a:endParaRPr b="1"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Making Time Series Stationary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Detrending</a:t>
            </a: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, 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Log Transform, reduce variance and remove seasonality using decomposition techniques.</a:t>
            </a:r>
            <a:endParaRPr b="1" sz="11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Tools</a:t>
            </a:r>
            <a:r>
              <a:rPr lang="en" sz="11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 </a:t>
            </a:r>
            <a:r>
              <a:rPr lang="en" sz="1100">
                <a:solidFill>
                  <a:srgbClr val="666666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pandas, numpy, statsmodels</a:t>
            </a:r>
            <a:endParaRPr b="1" sz="1100">
              <a:solidFill>
                <a:srgbClr val="666666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965550" y="2248500"/>
            <a:ext cx="7212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Time Series Data Prep &amp; Analysis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Hands -On Part I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Github Link: </a:t>
            </a:r>
            <a:r>
              <a:rPr lang="en" sz="1600">
                <a:solidFill>
                  <a:schemeClr val="lt1"/>
                </a:solidFill>
              </a:rPr>
              <a:t>https://github.com/ankitsamantara/text_classification_workshop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Time Series </a:t>
            </a: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 Workflow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124175" y="1005500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118950" y="1003925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Treated Time Series Data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72" name="Google Shape;272;p34"/>
          <p:cNvCxnSpPr>
            <a:endCxn id="273" idx="1"/>
          </p:cNvCxnSpPr>
          <p:nvPr/>
        </p:nvCxnSpPr>
        <p:spPr>
          <a:xfrm flipH="1" rot="10800000">
            <a:off x="1155600" y="1255338"/>
            <a:ext cx="6301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4"/>
          <p:cNvSpPr txBox="1"/>
          <p:nvPr/>
        </p:nvSpPr>
        <p:spPr>
          <a:xfrm>
            <a:off x="4008550" y="2189525"/>
            <a:ext cx="155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3550850" y="1001838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3545625" y="1000263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Model Selection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5814675" y="1000450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5809450" y="998875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Parameter Tuning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462325" y="999063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7457100" y="997488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Test Data Prediction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1531350" y="1006275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1526125" y="1004700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Train-Test Split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2765050" y="1660375"/>
            <a:ext cx="2794500" cy="2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Objective</a:t>
            </a: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Choose an appropriate model based on the characteristics of the time series (e.g., trend, seasonality).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Common Models</a:t>
            </a: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ARIMA</a:t>
            </a: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For non-seasonal, stationary data.</a:t>
            </a:r>
            <a:b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SARIMA</a:t>
            </a: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ARIMA extended for seasonal data.</a:t>
            </a:r>
            <a:b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Exponential Smoothing (ETS)</a:t>
            </a: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Captures trend and seasonality.</a:t>
            </a:r>
            <a:b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Prophet</a:t>
            </a: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For data with strong seasonal effects and holidays.</a:t>
            </a:r>
            <a:b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LSTM/GRU</a:t>
            </a: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Deep learning models for capturing complex patterns in long sequences.</a:t>
            </a:r>
            <a:b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VAR (Vector Autoregression)</a:t>
            </a: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: For multivariate time series.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68825" y="1678150"/>
            <a:ext cx="134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Forecasting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 Evaluation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Confusion Matrix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4857400" y="863225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Accuracy Metrics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331000" y="1393675"/>
            <a:ext cx="26574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2033"/>
                </a:solidFill>
              </a:rPr>
              <a:t>The confusion matrix provides a visual breakdown of correct and incorrect predictions for each class. In a multi-class setup, it is a square matrix where:</a:t>
            </a:r>
            <a:br>
              <a:rPr lang="en" sz="1000">
                <a:solidFill>
                  <a:srgbClr val="1A2033"/>
                </a:solidFill>
              </a:rPr>
            </a:br>
            <a:r>
              <a:rPr lang="en" sz="1000">
                <a:solidFill>
                  <a:srgbClr val="1A2033"/>
                </a:solidFill>
              </a:rPr>
              <a:t>- Rows represent the actual classes.</a:t>
            </a:r>
            <a:br>
              <a:rPr lang="en" sz="1000">
                <a:solidFill>
                  <a:srgbClr val="1A2033"/>
                </a:solidFill>
              </a:rPr>
            </a:br>
            <a:r>
              <a:rPr lang="en" sz="1000">
                <a:solidFill>
                  <a:srgbClr val="1A2033"/>
                </a:solidFill>
              </a:rPr>
              <a:t>- Columns represent the predicted classes.</a:t>
            </a:r>
            <a:endParaRPr sz="1000">
              <a:solidFill>
                <a:srgbClr val="1A20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1A2033"/>
                </a:solidFill>
              </a:rPr>
              <a:t>Each cell (i,j) shows how many times class i was predicted as class j.</a:t>
            </a:r>
            <a:endParaRPr sz="1000">
              <a:solidFill>
                <a:srgbClr val="1A2033"/>
              </a:solidFill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3966950" y="1297650"/>
            <a:ext cx="44574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 multi-class classification, </a:t>
            </a:r>
            <a:r>
              <a:rPr b="1" lang="en" sz="1000">
                <a:solidFill>
                  <a:schemeClr val="dk1"/>
                </a:solidFill>
              </a:rPr>
              <a:t>Precision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b="1" lang="en" sz="1000">
                <a:solidFill>
                  <a:schemeClr val="dk1"/>
                </a:solidFill>
              </a:rPr>
              <a:t>Recall</a:t>
            </a:r>
            <a:r>
              <a:rPr lang="en" sz="1000">
                <a:solidFill>
                  <a:schemeClr val="dk1"/>
                </a:solidFill>
              </a:rPr>
              <a:t>, and </a:t>
            </a:r>
            <a:r>
              <a:rPr b="1" lang="en" sz="1000">
                <a:solidFill>
                  <a:schemeClr val="dk1"/>
                </a:solidFill>
              </a:rPr>
              <a:t>F1-Score</a:t>
            </a:r>
            <a:r>
              <a:rPr lang="en" sz="1000">
                <a:solidFill>
                  <a:schemeClr val="dk1"/>
                </a:solidFill>
              </a:rPr>
              <a:t> can be calculated in three ways: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Macro-Averaging</a:t>
            </a:r>
            <a:r>
              <a:rPr lang="en" sz="1000">
                <a:solidFill>
                  <a:schemeClr val="dk1"/>
                </a:solidFill>
              </a:rPr>
              <a:t>: Averages the precision, recall, and F1 across all classes equally.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Micro-Averaging</a:t>
            </a:r>
            <a:r>
              <a:rPr lang="en" sz="1000">
                <a:solidFill>
                  <a:schemeClr val="dk1"/>
                </a:solidFill>
              </a:rPr>
              <a:t>: Averages across individual predictions, taking into account the class imbalance.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Weighted-Averaging</a:t>
            </a:r>
            <a:r>
              <a:rPr lang="en" sz="1000">
                <a:solidFill>
                  <a:schemeClr val="dk1"/>
                </a:solidFill>
              </a:rPr>
              <a:t>: Averages precision, recall, and F1 weighted by the support (number of true instances per class).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Precision:</a:t>
            </a:r>
            <a:r>
              <a:rPr lang="en" sz="1000">
                <a:solidFill>
                  <a:schemeClr val="dk1"/>
                </a:solidFill>
              </a:rPr>
              <a:t>The ratio of correctly predicted instances of that class to the total predicted instances of that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Recall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The ratio of correctly predicted instances of that class to the total actual instances of that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F1-Score: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The harmonic mean of precision and recall.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965550" y="2248500"/>
            <a:ext cx="7212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Time Series Forecasting Models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Hands -On Part II</a:t>
            </a:r>
            <a:b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</a:br>
            <a:r>
              <a:rPr lang="en" sz="1600">
                <a:solidFill>
                  <a:schemeClr val="lt1"/>
                </a:solidFill>
              </a:rPr>
              <a:t>https://github.com/ankitsamantara/text_classification_workshop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/>
        </p:nvSpPr>
        <p:spPr>
          <a:xfrm>
            <a:off x="965550" y="1863750"/>
            <a:ext cx="721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Thank you </a:t>
            </a:r>
            <a:endParaRPr sz="4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/>
        </p:nvSpPr>
        <p:spPr>
          <a:xfrm>
            <a:off x="620250" y="539950"/>
            <a:ext cx="575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Tools and Technologies:</a:t>
            </a:r>
            <a:endParaRPr sz="10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16" name="Google Shape;316;p38"/>
          <p:cNvGrpSpPr/>
          <p:nvPr/>
        </p:nvGrpSpPr>
        <p:grpSpPr>
          <a:xfrm>
            <a:off x="636114" y="1561385"/>
            <a:ext cx="7723499" cy="1352273"/>
            <a:chOff x="350975" y="1562512"/>
            <a:chExt cx="8531424" cy="1566400"/>
          </a:xfrm>
        </p:grpSpPr>
        <p:grpSp>
          <p:nvGrpSpPr>
            <p:cNvPr id="317" name="Google Shape;317;p38"/>
            <p:cNvGrpSpPr/>
            <p:nvPr/>
          </p:nvGrpSpPr>
          <p:grpSpPr>
            <a:xfrm>
              <a:off x="350975" y="2014800"/>
              <a:ext cx="2495400" cy="656700"/>
              <a:chOff x="350975" y="2106800"/>
              <a:chExt cx="2495400" cy="656700"/>
            </a:xfrm>
          </p:grpSpPr>
          <p:sp>
            <p:nvSpPr>
              <p:cNvPr id="318" name="Google Shape;318;p38"/>
              <p:cNvSpPr/>
              <p:nvPr/>
            </p:nvSpPr>
            <p:spPr>
              <a:xfrm>
                <a:off x="350975" y="2106800"/>
                <a:ext cx="2495400" cy="656700"/>
              </a:xfrm>
              <a:prstGeom prst="roundRect">
                <a:avLst>
                  <a:gd fmla="val 50000" name="adj"/>
                </a:avLst>
              </a:prstGeom>
              <a:solidFill>
                <a:srgbClr val="1A2033"/>
              </a:solidFill>
              <a:ln cap="flat" cmpd="sng" w="19050">
                <a:solidFill>
                  <a:srgbClr val="38EF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CF194"/>
                  </a:solidFill>
                </a:endParaRPr>
              </a:p>
            </p:txBody>
          </p:sp>
          <p:sp>
            <p:nvSpPr>
              <p:cNvPr id="319" name="Google Shape;319;p38"/>
              <p:cNvSpPr txBox="1"/>
              <p:nvPr/>
            </p:nvSpPr>
            <p:spPr>
              <a:xfrm>
                <a:off x="531517" y="2184505"/>
                <a:ext cx="2105100" cy="50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rmAutofit fontScale="92500"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5CF194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Demand Generation</a:t>
                </a:r>
                <a:endParaRPr b="1" sz="1500">
                  <a:solidFill>
                    <a:srgbClr val="5CF194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320" name="Google Shape;320;p38"/>
            <p:cNvGrpSpPr/>
            <p:nvPr/>
          </p:nvGrpSpPr>
          <p:grpSpPr>
            <a:xfrm>
              <a:off x="3029338" y="1562512"/>
              <a:ext cx="5853061" cy="1566400"/>
              <a:chOff x="3029338" y="1638712"/>
              <a:chExt cx="5853061" cy="1566400"/>
            </a:xfrm>
          </p:grpSpPr>
          <p:pic>
            <p:nvPicPr>
              <p:cNvPr id="321" name="Google Shape;321;p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972113" y="2694444"/>
                <a:ext cx="1359850" cy="510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38"/>
              <p:cNvPicPr preferRelativeResize="0"/>
              <p:nvPr/>
            </p:nvPicPr>
            <p:blipFill rotWithShape="1">
              <a:blip r:embed="rId5">
                <a:alphaModFix/>
              </a:blip>
              <a:srcRect b="11871" l="11879" r="11871" t="11879"/>
              <a:stretch/>
            </p:blipFill>
            <p:spPr>
              <a:xfrm>
                <a:off x="4521277" y="1711014"/>
                <a:ext cx="863800" cy="320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38"/>
              <p:cNvPicPr preferRelativeResize="0"/>
              <p:nvPr/>
            </p:nvPicPr>
            <p:blipFill rotWithShape="1">
              <a:blip r:embed="rId6">
                <a:alphaModFix/>
              </a:blip>
              <a:srcRect b="32818" l="11568" r="11561" t="32828"/>
              <a:stretch/>
            </p:blipFill>
            <p:spPr>
              <a:xfrm>
                <a:off x="7870100" y="1744000"/>
                <a:ext cx="1012300" cy="2546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70262" y="2149365"/>
                <a:ext cx="376527" cy="469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38"/>
              <p:cNvPicPr preferRelativeResize="0"/>
              <p:nvPr/>
            </p:nvPicPr>
            <p:blipFill rotWithShape="1">
              <a:blip r:embed="rId8">
                <a:alphaModFix/>
              </a:blip>
              <a:srcRect b="29786" l="0" r="0" t="29782"/>
              <a:stretch/>
            </p:blipFill>
            <p:spPr>
              <a:xfrm>
                <a:off x="6373400" y="2162950"/>
                <a:ext cx="1093775" cy="442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3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481512" y="2178450"/>
                <a:ext cx="943350" cy="2578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38"/>
              <p:cNvPicPr preferRelativeResize="0"/>
              <p:nvPr/>
            </p:nvPicPr>
            <p:blipFill rotWithShape="1">
              <a:blip r:embed="rId10">
                <a:alphaModFix/>
              </a:blip>
              <a:srcRect b="0" l="9422" r="9422" t="0"/>
              <a:stretch/>
            </p:blipFill>
            <p:spPr>
              <a:xfrm>
                <a:off x="3029338" y="1751750"/>
                <a:ext cx="1318626" cy="284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3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556725" y="2249588"/>
                <a:ext cx="781500" cy="268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551475" y="2723949"/>
                <a:ext cx="1318624" cy="3087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38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824615" y="2680378"/>
                <a:ext cx="863799" cy="395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38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6331977" y="1638712"/>
                <a:ext cx="1501980" cy="510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38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3216977" y="2149375"/>
                <a:ext cx="943350" cy="31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Google Shape;333;p38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5558375" y="1766284"/>
                <a:ext cx="600300" cy="2555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4" name="Google Shape;334;p38"/>
          <p:cNvGrpSpPr/>
          <p:nvPr/>
        </p:nvGrpSpPr>
        <p:grpSpPr>
          <a:xfrm>
            <a:off x="636114" y="3399283"/>
            <a:ext cx="2259086" cy="566929"/>
            <a:chOff x="350975" y="3478400"/>
            <a:chExt cx="2495400" cy="656700"/>
          </a:xfrm>
        </p:grpSpPr>
        <p:sp>
          <p:nvSpPr>
            <p:cNvPr id="335" name="Google Shape;335;p38"/>
            <p:cNvSpPr/>
            <p:nvPr/>
          </p:nvSpPr>
          <p:spPr>
            <a:xfrm>
              <a:off x="350975" y="3478400"/>
              <a:ext cx="2495400" cy="656700"/>
            </a:xfrm>
            <a:prstGeom prst="roundRect">
              <a:avLst>
                <a:gd fmla="val 50000" name="adj"/>
              </a:avLst>
            </a:prstGeom>
            <a:solidFill>
              <a:srgbClr val="1A2033"/>
            </a:solidFill>
            <a:ln cap="flat" cmpd="sng" w="19050">
              <a:solidFill>
                <a:srgbClr val="38EF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CF194"/>
                </a:solidFill>
              </a:endParaRPr>
            </a:p>
          </p:txBody>
        </p:sp>
        <p:sp>
          <p:nvSpPr>
            <p:cNvPr id="336" name="Google Shape;336;p38"/>
            <p:cNvSpPr txBox="1"/>
            <p:nvPr/>
          </p:nvSpPr>
          <p:spPr>
            <a:xfrm>
              <a:off x="531517" y="3556105"/>
              <a:ext cx="2105100" cy="5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 fontScale="92500"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5CF19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Revenue Realization</a:t>
              </a:r>
              <a:endParaRPr b="1" sz="1500">
                <a:solidFill>
                  <a:srgbClr val="5CF194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337" name="Google Shape;337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15749" y="3276239"/>
            <a:ext cx="1081313" cy="30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060850" y="3225355"/>
            <a:ext cx="764887" cy="40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197498" y="3273278"/>
            <a:ext cx="990194" cy="27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50680" y="3277809"/>
            <a:ext cx="1231074" cy="3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19920" y="3781163"/>
            <a:ext cx="1295350" cy="2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033480" y="3794787"/>
            <a:ext cx="990198" cy="21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116668" y="3700311"/>
            <a:ext cx="648596" cy="43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24">
            <a:alphaModFix/>
          </a:blip>
          <a:srcRect b="18033" l="0" r="0" t="18040"/>
          <a:stretch/>
        </p:blipFill>
        <p:spPr>
          <a:xfrm>
            <a:off x="6141885" y="3736896"/>
            <a:ext cx="916434" cy="31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544740" y="3303428"/>
            <a:ext cx="916434" cy="287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8"/>
          <p:cNvCxnSpPr/>
          <p:nvPr/>
        </p:nvCxnSpPr>
        <p:spPr>
          <a:xfrm flipH="1" rot="10800000">
            <a:off x="1873163" y="3077284"/>
            <a:ext cx="4985700" cy="14400"/>
          </a:xfrm>
          <a:prstGeom prst="straightConnector1">
            <a:avLst/>
          </a:prstGeom>
          <a:noFill/>
          <a:ln cap="flat" cmpd="sng" w="28575">
            <a:solidFill>
              <a:srgbClr val="38EF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 txBox="1"/>
          <p:nvPr/>
        </p:nvSpPr>
        <p:spPr>
          <a:xfrm>
            <a:off x="1576925" y="1683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Use Cases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5316462" y="3690975"/>
            <a:ext cx="3409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Design and development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Lifecycle/retention marketers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Brand Marketers, etc. 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55" name="Google Shape;355;p39"/>
          <p:cNvSpPr txBox="1"/>
          <p:nvPr/>
        </p:nvSpPr>
        <p:spPr>
          <a:xfrm>
            <a:off x="1020813" y="3750700"/>
            <a:ext cx="2949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Performance marketers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Email marketers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Content and SEO marketers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6392963" y="1162925"/>
            <a:ext cx="2703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Account executives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Account managers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CSM/KAM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Revenue operations, etc.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2630000" y="935550"/>
            <a:ext cx="1999200" cy="2016300"/>
          </a:xfrm>
          <a:prstGeom prst="ellipse">
            <a:avLst/>
          </a:prstGeom>
          <a:noFill/>
          <a:ln cap="flat" cmpd="sng" w="28575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4321613" y="935550"/>
            <a:ext cx="1999200" cy="2016300"/>
          </a:xfrm>
          <a:prstGeom prst="ellipse">
            <a:avLst/>
          </a:prstGeom>
          <a:noFill/>
          <a:ln cap="flat" cmpd="sng" w="28575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3453125" y="2018825"/>
            <a:ext cx="1999200" cy="2016300"/>
          </a:xfrm>
          <a:prstGeom prst="ellipse">
            <a:avLst/>
          </a:prstGeom>
          <a:noFill/>
          <a:ln cap="flat" cmpd="sng" w="28575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2972175" y="1728150"/>
            <a:ext cx="11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1600">
                <a:solidFill>
                  <a:srgbClr val="28324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Product</a:t>
            </a:r>
            <a:endParaRPr b="1" sz="1300">
              <a:solidFill>
                <a:srgbClr val="28324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4952638" y="1728150"/>
            <a:ext cx="11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1600">
                <a:solidFill>
                  <a:srgbClr val="28324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Sales</a:t>
            </a:r>
            <a:endParaRPr b="1" sz="1300">
              <a:solidFill>
                <a:srgbClr val="28324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3776375" y="3004625"/>
            <a:ext cx="13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1600">
                <a:solidFill>
                  <a:srgbClr val="28324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Marketing</a:t>
            </a:r>
            <a:endParaRPr b="1" sz="1300">
              <a:solidFill>
                <a:srgbClr val="28324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-1" y="935550"/>
            <a:ext cx="257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Product Managers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UI/UX folks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Front-end &amp; back-end developers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Development operations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Program managers, etc.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0"/>
          <p:cNvSpPr txBox="1"/>
          <p:nvPr/>
        </p:nvSpPr>
        <p:spPr>
          <a:xfrm>
            <a:off x="620250" y="46367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Case Study 1 : 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795775" y="1415125"/>
            <a:ext cx="79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Logo , Title, Key Points , Statistics - In depth Analysis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/>
        </p:nvSpPr>
        <p:spPr>
          <a:xfrm>
            <a:off x="5001675" y="996288"/>
            <a:ext cx="336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highlight>
                  <a:srgbClr val="38EF7D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Case Study</a:t>
            </a:r>
            <a:endParaRPr b="1" sz="3200">
              <a:solidFill>
                <a:schemeClr val="dk1"/>
              </a:solidFill>
              <a:highlight>
                <a:srgbClr val="38EF7D"/>
              </a:highlight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725" cy="51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 txBox="1"/>
          <p:nvPr/>
        </p:nvSpPr>
        <p:spPr>
          <a:xfrm>
            <a:off x="5001675" y="1879838"/>
            <a:ext cx="3255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9" name="Google Shape;379;p41"/>
          <p:cNvPicPr preferRelativeResize="0"/>
          <p:nvPr/>
        </p:nvPicPr>
        <p:blipFill rotWithShape="1">
          <a:blip r:embed="rId4">
            <a:alphaModFix/>
          </a:blip>
          <a:srcRect b="22178" l="13043" r="0" t="0"/>
          <a:stretch/>
        </p:blipFill>
        <p:spPr>
          <a:xfrm>
            <a:off x="-17675" y="37875"/>
            <a:ext cx="762000" cy="8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994000" y="1969825"/>
            <a:ext cx="96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1M+</a:t>
            </a:r>
            <a:endParaRPr sz="2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378850" y="1969825"/>
            <a:ext cx="96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60</a:t>
            </a:r>
            <a:endParaRPr sz="2500">
              <a:solidFill>
                <a:schemeClr val="dk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709650" y="1942800"/>
            <a:ext cx="118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6</a:t>
            </a:r>
            <a:r>
              <a:rPr lang="en" sz="1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yrs+</a:t>
            </a:r>
            <a:endParaRPr sz="1500">
              <a:solidFill>
                <a:schemeClr val="dk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114775" y="1969825"/>
            <a:ext cx="118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4.4</a:t>
            </a:r>
            <a:r>
              <a:rPr lang="en" sz="1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/5</a:t>
            </a:r>
            <a:endParaRPr sz="1500">
              <a:solidFill>
                <a:schemeClr val="dk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2"/>
          <p:cNvSpPr txBox="1"/>
          <p:nvPr/>
        </p:nvSpPr>
        <p:spPr>
          <a:xfrm>
            <a:off x="708025" y="53697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Case Study 2 : 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747075" y="1397575"/>
            <a:ext cx="79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Logo , Title, Key Points , Statistics - In depth Analysis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/>
        </p:nvSpPr>
        <p:spPr>
          <a:xfrm>
            <a:off x="5001675" y="996288"/>
            <a:ext cx="336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highlight>
                  <a:srgbClr val="38EF7D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Case Study</a:t>
            </a:r>
            <a:endParaRPr b="1" sz="3200">
              <a:solidFill>
                <a:schemeClr val="dk1"/>
              </a:solidFill>
              <a:highlight>
                <a:srgbClr val="38EF7D"/>
              </a:highlight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93" name="Google Shape;3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725" cy="51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/>
        </p:nvSpPr>
        <p:spPr>
          <a:xfrm>
            <a:off x="5001675" y="1879838"/>
            <a:ext cx="3255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 rotWithShape="1">
          <a:blip r:embed="rId4">
            <a:alphaModFix/>
          </a:blip>
          <a:srcRect b="22178" l="13043" r="0" t="0"/>
          <a:stretch/>
        </p:blipFill>
        <p:spPr>
          <a:xfrm>
            <a:off x="-17675" y="37875"/>
            <a:ext cx="762000" cy="8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/>
        </p:nvSpPr>
        <p:spPr>
          <a:xfrm>
            <a:off x="965550" y="2248500"/>
            <a:ext cx="721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Title 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sp>
        <p:nvSpPr>
          <p:cNvPr id="402" name="Google Shape;402;p44"/>
          <p:cNvSpPr txBox="1"/>
          <p:nvPr/>
        </p:nvSpPr>
        <p:spPr>
          <a:xfrm>
            <a:off x="3882600" y="1787550"/>
            <a:ext cx="1378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rgbClr val="37ED8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/>
        </p:nvSpPr>
        <p:spPr>
          <a:xfrm>
            <a:off x="830175" y="530975"/>
            <a:ext cx="752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Mentor’s Applied Strategies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8" name="Google Shape;408;p45"/>
          <p:cNvSpPr/>
          <p:nvPr/>
        </p:nvSpPr>
        <p:spPr>
          <a:xfrm>
            <a:off x="7903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9" name="Google Shape;409;p45"/>
          <p:cNvSpPr/>
          <p:nvPr/>
        </p:nvSpPr>
        <p:spPr>
          <a:xfrm>
            <a:off x="34422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0" name="Google Shape;410;p45"/>
          <p:cNvSpPr/>
          <p:nvPr/>
        </p:nvSpPr>
        <p:spPr>
          <a:xfrm>
            <a:off x="60941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894250" y="168467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6250975" y="169632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3598125" y="171542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4" name="Google Shape;414;p45"/>
          <p:cNvSpPr/>
          <p:nvPr/>
        </p:nvSpPr>
        <p:spPr>
          <a:xfrm>
            <a:off x="2851300" y="2459125"/>
            <a:ext cx="590700" cy="5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7E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5"/>
          <p:cNvSpPr/>
          <p:nvPr/>
        </p:nvSpPr>
        <p:spPr>
          <a:xfrm>
            <a:off x="5503400" y="2459125"/>
            <a:ext cx="590700" cy="5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7E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/>
        </p:nvSpPr>
        <p:spPr>
          <a:xfrm>
            <a:off x="620250" y="517000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Headline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3576575" y="1657775"/>
            <a:ext cx="1764600" cy="8448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46"/>
          <p:cNvSpPr/>
          <p:nvPr/>
        </p:nvSpPr>
        <p:spPr>
          <a:xfrm>
            <a:off x="1191575" y="3064675"/>
            <a:ext cx="1764600" cy="8448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3" name="Google Shape;423;p46"/>
          <p:cNvSpPr/>
          <p:nvPr/>
        </p:nvSpPr>
        <p:spPr>
          <a:xfrm>
            <a:off x="3576575" y="3064675"/>
            <a:ext cx="1764600" cy="8448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4" name="Google Shape;424;p46"/>
          <p:cNvSpPr/>
          <p:nvPr/>
        </p:nvSpPr>
        <p:spPr>
          <a:xfrm>
            <a:off x="6187825" y="3064675"/>
            <a:ext cx="1764600" cy="8448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25" name="Google Shape;425;p46"/>
          <p:cNvCxnSpPr>
            <a:stCxn id="421" idx="2"/>
            <a:endCxn id="424" idx="0"/>
          </p:cNvCxnSpPr>
          <p:nvPr/>
        </p:nvCxnSpPr>
        <p:spPr>
          <a:xfrm flipH="1" rot="-5400000">
            <a:off x="5483375" y="1478075"/>
            <a:ext cx="562200" cy="26112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1A20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46"/>
          <p:cNvCxnSpPr>
            <a:stCxn id="422" idx="0"/>
          </p:cNvCxnSpPr>
          <p:nvPr/>
        </p:nvCxnSpPr>
        <p:spPr>
          <a:xfrm rot="-5400000">
            <a:off x="3125525" y="1728925"/>
            <a:ext cx="284100" cy="2387400"/>
          </a:xfrm>
          <a:prstGeom prst="bentConnector2">
            <a:avLst/>
          </a:prstGeom>
          <a:noFill/>
          <a:ln cap="flat" cmpd="sng" w="28575">
            <a:solidFill>
              <a:srgbClr val="1A20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46"/>
          <p:cNvCxnSpPr>
            <a:endCxn id="423" idx="0"/>
          </p:cNvCxnSpPr>
          <p:nvPr/>
        </p:nvCxnSpPr>
        <p:spPr>
          <a:xfrm flipH="1">
            <a:off x="4458875" y="2751175"/>
            <a:ext cx="2400" cy="313500"/>
          </a:xfrm>
          <a:prstGeom prst="straightConnector1">
            <a:avLst/>
          </a:prstGeom>
          <a:noFill/>
          <a:ln cap="flat" cmpd="sng" w="28575">
            <a:solidFill>
              <a:srgbClr val="1A20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46"/>
          <p:cNvSpPr txBox="1"/>
          <p:nvPr/>
        </p:nvSpPr>
        <p:spPr>
          <a:xfrm>
            <a:off x="6334975" y="3172400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5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9" name="Google Shape;429;p46"/>
          <p:cNvSpPr txBox="1"/>
          <p:nvPr/>
        </p:nvSpPr>
        <p:spPr>
          <a:xfrm>
            <a:off x="3724925" y="31834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5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0" name="Google Shape;430;p46"/>
          <p:cNvSpPr txBox="1"/>
          <p:nvPr/>
        </p:nvSpPr>
        <p:spPr>
          <a:xfrm>
            <a:off x="1338725" y="31834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5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1" name="Google Shape;431;p46"/>
          <p:cNvSpPr txBox="1"/>
          <p:nvPr/>
        </p:nvSpPr>
        <p:spPr>
          <a:xfrm>
            <a:off x="3724925" y="17766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8EF7D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Text</a:t>
            </a:r>
            <a:endParaRPr sz="1700">
              <a:solidFill>
                <a:srgbClr val="38EF7D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/>
          <p:nvPr/>
        </p:nvSpPr>
        <p:spPr>
          <a:xfrm>
            <a:off x="598037" y="1485375"/>
            <a:ext cx="2770800" cy="27372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47"/>
          <p:cNvSpPr/>
          <p:nvPr/>
        </p:nvSpPr>
        <p:spPr>
          <a:xfrm>
            <a:off x="763037" y="1633575"/>
            <a:ext cx="2440800" cy="2440800"/>
          </a:xfrm>
          <a:prstGeom prst="ellipse">
            <a:avLst/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47"/>
          <p:cNvSpPr txBox="1"/>
          <p:nvPr/>
        </p:nvSpPr>
        <p:spPr>
          <a:xfrm>
            <a:off x="620250" y="411675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Building an Example / Problem Solving 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905675" y="1776225"/>
            <a:ext cx="2155500" cy="2155500"/>
          </a:xfrm>
          <a:prstGeom prst="ellipse">
            <a:avLst/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47"/>
          <p:cNvSpPr txBox="1"/>
          <p:nvPr/>
        </p:nvSpPr>
        <p:spPr>
          <a:xfrm>
            <a:off x="1248275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</a:t>
            </a: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1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47"/>
          <p:cNvSpPr txBox="1"/>
          <p:nvPr/>
        </p:nvSpPr>
        <p:spPr>
          <a:xfrm>
            <a:off x="6425363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</a:t>
            </a: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42" name="Google Shape;442;p47"/>
          <p:cNvPicPr preferRelativeResize="0"/>
          <p:nvPr/>
        </p:nvPicPr>
        <p:blipFill rotWithShape="1">
          <a:blip r:embed="rId3">
            <a:alphaModFix/>
          </a:blip>
          <a:srcRect b="19929" l="9082" r="0" t="0"/>
          <a:stretch/>
        </p:blipFill>
        <p:spPr>
          <a:xfrm>
            <a:off x="0" y="4235900"/>
            <a:ext cx="79672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/>
          <p:nvPr/>
        </p:nvSpPr>
        <p:spPr>
          <a:xfrm>
            <a:off x="598037" y="1485375"/>
            <a:ext cx="2770800" cy="27372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48"/>
          <p:cNvSpPr/>
          <p:nvPr/>
        </p:nvSpPr>
        <p:spPr>
          <a:xfrm>
            <a:off x="763037" y="1633575"/>
            <a:ext cx="2440800" cy="2440800"/>
          </a:xfrm>
          <a:prstGeom prst="ellipse">
            <a:avLst/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620250" y="376575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Building an Example / Problem Solving 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0" name="Google Shape;450;p48"/>
          <p:cNvSpPr/>
          <p:nvPr/>
        </p:nvSpPr>
        <p:spPr>
          <a:xfrm>
            <a:off x="905675" y="1776225"/>
            <a:ext cx="2155500" cy="2155500"/>
          </a:xfrm>
          <a:prstGeom prst="ellipse">
            <a:avLst/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1" name="Google Shape;451;p48"/>
          <p:cNvSpPr txBox="1"/>
          <p:nvPr/>
        </p:nvSpPr>
        <p:spPr>
          <a:xfrm>
            <a:off x="1248275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2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48"/>
          <p:cNvSpPr txBox="1"/>
          <p:nvPr/>
        </p:nvSpPr>
        <p:spPr>
          <a:xfrm>
            <a:off x="6425363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3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3" name="Google Shape;453;p48"/>
          <p:cNvPicPr preferRelativeResize="0"/>
          <p:nvPr/>
        </p:nvPicPr>
        <p:blipFill rotWithShape="1">
          <a:blip r:embed="rId3">
            <a:alphaModFix/>
          </a:blip>
          <a:srcRect b="19929" l="9082" r="0" t="0"/>
          <a:stretch/>
        </p:blipFill>
        <p:spPr>
          <a:xfrm>
            <a:off x="0" y="4235900"/>
            <a:ext cx="79672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9"/>
          <p:cNvSpPr/>
          <p:nvPr/>
        </p:nvSpPr>
        <p:spPr>
          <a:xfrm>
            <a:off x="598037" y="1485375"/>
            <a:ext cx="2770800" cy="27372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p49"/>
          <p:cNvSpPr/>
          <p:nvPr/>
        </p:nvSpPr>
        <p:spPr>
          <a:xfrm>
            <a:off x="763037" y="1633575"/>
            <a:ext cx="2440800" cy="2440800"/>
          </a:xfrm>
          <a:prstGeom prst="ellipse">
            <a:avLst/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620250" y="394150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Building an Example / Problem Solving 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1" name="Google Shape;461;p49"/>
          <p:cNvSpPr/>
          <p:nvPr/>
        </p:nvSpPr>
        <p:spPr>
          <a:xfrm>
            <a:off x="905675" y="1776225"/>
            <a:ext cx="2155500" cy="2155500"/>
          </a:xfrm>
          <a:prstGeom prst="ellipse">
            <a:avLst/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2" name="Google Shape;462;p49"/>
          <p:cNvSpPr txBox="1"/>
          <p:nvPr/>
        </p:nvSpPr>
        <p:spPr>
          <a:xfrm>
            <a:off x="1248275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3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3" name="Google Shape;463;p49"/>
          <p:cNvSpPr txBox="1"/>
          <p:nvPr/>
        </p:nvSpPr>
        <p:spPr>
          <a:xfrm>
            <a:off x="6425363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3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4" name="Google Shape;464;p49"/>
          <p:cNvPicPr preferRelativeResize="0"/>
          <p:nvPr/>
        </p:nvPicPr>
        <p:blipFill rotWithShape="1">
          <a:blip r:embed="rId3">
            <a:alphaModFix/>
          </a:blip>
          <a:srcRect b="19929" l="9082" r="0" t="0"/>
          <a:stretch/>
        </p:blipFill>
        <p:spPr>
          <a:xfrm>
            <a:off x="0" y="4235900"/>
            <a:ext cx="79672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575" y="1632400"/>
            <a:ext cx="10572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0"/>
          <p:cNvSpPr txBox="1"/>
          <p:nvPr>
            <p:ph type="title"/>
          </p:nvPr>
        </p:nvSpPr>
        <p:spPr>
          <a:xfrm>
            <a:off x="1660200" y="453000"/>
            <a:ext cx="5823600" cy="97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(Case study)</a:t>
            </a:r>
            <a:endParaRPr b="1" sz="31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471" name="Google Shape;4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575" y="1759675"/>
            <a:ext cx="5222849" cy="3046650"/>
          </a:xfrm>
          <a:prstGeom prst="rect">
            <a:avLst/>
          </a:prstGeom>
          <a:noFill/>
          <a:ln cap="flat" cmpd="sng" w="9525">
            <a:solidFill>
              <a:srgbClr val="030A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625" y="1402675"/>
            <a:ext cx="2687875" cy="30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1"/>
          <p:cNvSpPr txBox="1"/>
          <p:nvPr/>
        </p:nvSpPr>
        <p:spPr>
          <a:xfrm>
            <a:off x="620250" y="517000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highlight>
                  <a:srgbClr val="38EF7D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Case Study</a:t>
            </a:r>
            <a:endParaRPr b="1" sz="3200">
              <a:solidFill>
                <a:schemeClr val="dk1"/>
              </a:solidFill>
              <a:highlight>
                <a:srgbClr val="38EF7D"/>
              </a:highlight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8" name="Google Shape;478;p51"/>
          <p:cNvSpPr txBox="1"/>
          <p:nvPr/>
        </p:nvSpPr>
        <p:spPr>
          <a:xfrm>
            <a:off x="4954100" y="1793650"/>
            <a:ext cx="3255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65725" y="1989075"/>
            <a:ext cx="842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Text Classification - Workflow Python</a:t>
            </a:r>
            <a:endParaRPr sz="36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770" y="1145612"/>
            <a:ext cx="135646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180675" y="3020475"/>
            <a:ext cx="31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Ankit Samantara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4" name="Google Shape;48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2"/>
          <p:cNvSpPr txBox="1"/>
          <p:nvPr/>
        </p:nvSpPr>
        <p:spPr>
          <a:xfrm>
            <a:off x="1773750" y="1818450"/>
            <a:ext cx="575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Suggested Strategies</a:t>
            </a:r>
            <a:endParaRPr sz="5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6" name="Google Shape;486;p52"/>
          <p:cNvSpPr txBox="1"/>
          <p:nvPr/>
        </p:nvSpPr>
        <p:spPr>
          <a:xfrm>
            <a:off x="708025" y="53697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Past/ Present Use cases </a:t>
            </a: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 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3"/>
          <p:cNvSpPr txBox="1"/>
          <p:nvPr/>
        </p:nvSpPr>
        <p:spPr>
          <a:xfrm>
            <a:off x="1816200" y="1397388"/>
            <a:ext cx="169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30%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92" name="Google Shape;492;p53"/>
          <p:cNvSpPr txBox="1"/>
          <p:nvPr/>
        </p:nvSpPr>
        <p:spPr>
          <a:xfrm>
            <a:off x="1865100" y="2201538"/>
            <a:ext cx="175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Interaction</a:t>
            </a:r>
            <a:endParaRPr sz="21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93" name="Google Shape;493;p53"/>
          <p:cNvSpPr/>
          <p:nvPr/>
        </p:nvSpPr>
        <p:spPr>
          <a:xfrm flipH="1" rot="-10799024">
            <a:off x="2682150" y="2653949"/>
            <a:ext cx="1057200" cy="111000"/>
          </a:xfrm>
          <a:prstGeom prst="roundRect">
            <a:avLst>
              <a:gd fmla="val 50000" name="adj"/>
            </a:avLst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3"/>
          <p:cNvSpPr txBox="1"/>
          <p:nvPr/>
        </p:nvSpPr>
        <p:spPr>
          <a:xfrm>
            <a:off x="5351075" y="1397388"/>
            <a:ext cx="205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500+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95" name="Google Shape;495;p53"/>
          <p:cNvSpPr txBox="1"/>
          <p:nvPr/>
        </p:nvSpPr>
        <p:spPr>
          <a:xfrm>
            <a:off x="5427275" y="2201538"/>
            <a:ext cx="195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Registrations</a:t>
            </a:r>
            <a:endParaRPr sz="21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96" name="Google Shape;496;p53"/>
          <p:cNvSpPr/>
          <p:nvPr/>
        </p:nvSpPr>
        <p:spPr>
          <a:xfrm flipH="1" rot="-10799024">
            <a:off x="6320525" y="2653949"/>
            <a:ext cx="1057200" cy="111000"/>
          </a:xfrm>
          <a:prstGeom prst="roundRect">
            <a:avLst>
              <a:gd fmla="val 50000" name="adj"/>
            </a:avLst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3"/>
          <p:cNvSpPr txBox="1"/>
          <p:nvPr/>
        </p:nvSpPr>
        <p:spPr>
          <a:xfrm>
            <a:off x="5329713" y="3229613"/>
            <a:ext cx="205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80%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98" name="Google Shape;498;p53"/>
          <p:cNvSpPr txBox="1"/>
          <p:nvPr/>
        </p:nvSpPr>
        <p:spPr>
          <a:xfrm>
            <a:off x="5524838" y="4048613"/>
            <a:ext cx="195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Some text</a:t>
            </a:r>
            <a:endParaRPr sz="21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99" name="Google Shape;499;p53"/>
          <p:cNvSpPr/>
          <p:nvPr/>
        </p:nvSpPr>
        <p:spPr>
          <a:xfrm flipH="1" rot="-10799024">
            <a:off x="6299162" y="4486174"/>
            <a:ext cx="1057200" cy="111000"/>
          </a:xfrm>
          <a:prstGeom prst="roundRect">
            <a:avLst>
              <a:gd fmla="val 50000" name="adj"/>
            </a:avLst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3"/>
          <p:cNvSpPr txBox="1"/>
          <p:nvPr/>
        </p:nvSpPr>
        <p:spPr>
          <a:xfrm>
            <a:off x="1668538" y="3229613"/>
            <a:ext cx="205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80%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501" name="Google Shape;501;p53"/>
          <p:cNvSpPr txBox="1"/>
          <p:nvPr/>
        </p:nvSpPr>
        <p:spPr>
          <a:xfrm>
            <a:off x="1863663" y="4048613"/>
            <a:ext cx="195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Some text</a:t>
            </a:r>
            <a:endParaRPr sz="21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02" name="Google Shape;502;p53"/>
          <p:cNvSpPr/>
          <p:nvPr/>
        </p:nvSpPr>
        <p:spPr>
          <a:xfrm flipH="1" rot="-10799024">
            <a:off x="2637987" y="4486174"/>
            <a:ext cx="1057200" cy="111000"/>
          </a:xfrm>
          <a:prstGeom prst="roundRect">
            <a:avLst>
              <a:gd fmla="val 50000" name="adj"/>
            </a:avLst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3"/>
          <p:cNvSpPr txBox="1"/>
          <p:nvPr/>
        </p:nvSpPr>
        <p:spPr>
          <a:xfrm>
            <a:off x="1177325" y="223300"/>
            <a:ext cx="692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Insights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4"/>
          <p:cNvSpPr txBox="1"/>
          <p:nvPr/>
        </p:nvSpPr>
        <p:spPr>
          <a:xfrm>
            <a:off x="965550" y="2248500"/>
            <a:ext cx="721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Title 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sp>
        <p:nvSpPr>
          <p:cNvPr id="510" name="Google Shape;510;p54"/>
          <p:cNvSpPr txBox="1"/>
          <p:nvPr/>
        </p:nvSpPr>
        <p:spPr>
          <a:xfrm>
            <a:off x="3882600" y="1787550"/>
            <a:ext cx="1378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rgbClr val="37ED8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/>
          <p:nvPr/>
        </p:nvSpPr>
        <p:spPr>
          <a:xfrm>
            <a:off x="1177325" y="528100"/>
            <a:ext cx="692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Future Use Cases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1177325" y="1655063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177325" y="2212070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1177325" y="2769078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1177325" y="3326086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55"/>
          <p:cNvSpPr/>
          <p:nvPr/>
        </p:nvSpPr>
        <p:spPr>
          <a:xfrm>
            <a:off x="1177325" y="3883094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1438237" y="1716145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2" name="Google Shape;522;p55"/>
          <p:cNvSpPr txBox="1"/>
          <p:nvPr/>
        </p:nvSpPr>
        <p:spPr>
          <a:xfrm>
            <a:off x="1438237" y="2266636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3" name="Google Shape;523;p55"/>
          <p:cNvSpPr txBox="1"/>
          <p:nvPr/>
        </p:nvSpPr>
        <p:spPr>
          <a:xfrm>
            <a:off x="1438237" y="2823644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4" name="Google Shape;524;p55"/>
          <p:cNvSpPr txBox="1"/>
          <p:nvPr/>
        </p:nvSpPr>
        <p:spPr>
          <a:xfrm>
            <a:off x="1456070" y="3380652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5" name="Google Shape;525;p55"/>
          <p:cNvSpPr txBox="1"/>
          <p:nvPr/>
        </p:nvSpPr>
        <p:spPr>
          <a:xfrm>
            <a:off x="1456070" y="3937659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6" name="Google Shape;526;p55"/>
          <p:cNvSpPr/>
          <p:nvPr/>
        </p:nvSpPr>
        <p:spPr>
          <a:xfrm>
            <a:off x="4909025" y="1655063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7" name="Google Shape;527;p55"/>
          <p:cNvSpPr/>
          <p:nvPr/>
        </p:nvSpPr>
        <p:spPr>
          <a:xfrm>
            <a:off x="4909025" y="2212070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8" name="Google Shape;528;p55"/>
          <p:cNvSpPr/>
          <p:nvPr/>
        </p:nvSpPr>
        <p:spPr>
          <a:xfrm>
            <a:off x="4909025" y="2769078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9" name="Google Shape;529;p55"/>
          <p:cNvSpPr/>
          <p:nvPr/>
        </p:nvSpPr>
        <p:spPr>
          <a:xfrm>
            <a:off x="4909025" y="3326086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0" name="Google Shape;530;p55"/>
          <p:cNvSpPr/>
          <p:nvPr/>
        </p:nvSpPr>
        <p:spPr>
          <a:xfrm>
            <a:off x="4909025" y="3883094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1" name="Google Shape;531;p55"/>
          <p:cNvSpPr txBox="1"/>
          <p:nvPr/>
        </p:nvSpPr>
        <p:spPr>
          <a:xfrm>
            <a:off x="5169937" y="1716145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2" name="Google Shape;532;p55"/>
          <p:cNvSpPr txBox="1"/>
          <p:nvPr/>
        </p:nvSpPr>
        <p:spPr>
          <a:xfrm>
            <a:off x="5169937" y="2266636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3" name="Google Shape;533;p55"/>
          <p:cNvSpPr txBox="1"/>
          <p:nvPr/>
        </p:nvSpPr>
        <p:spPr>
          <a:xfrm>
            <a:off x="5169937" y="2823644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4" name="Google Shape;534;p55"/>
          <p:cNvSpPr txBox="1"/>
          <p:nvPr/>
        </p:nvSpPr>
        <p:spPr>
          <a:xfrm>
            <a:off x="5187770" y="3380652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5" name="Google Shape;535;p55"/>
          <p:cNvSpPr txBox="1"/>
          <p:nvPr/>
        </p:nvSpPr>
        <p:spPr>
          <a:xfrm>
            <a:off x="5187770" y="3937659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6"/>
          <p:cNvSpPr txBox="1"/>
          <p:nvPr/>
        </p:nvSpPr>
        <p:spPr>
          <a:xfrm>
            <a:off x="620250" y="517000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Emerging Trends 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41" name="Google Shape;541;p56"/>
          <p:cNvSpPr/>
          <p:nvPr/>
        </p:nvSpPr>
        <p:spPr>
          <a:xfrm>
            <a:off x="1012250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42" name="Google Shape;5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5550"/>
            <a:ext cx="10572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6"/>
          <p:cNvSpPr txBox="1"/>
          <p:nvPr/>
        </p:nvSpPr>
        <p:spPr>
          <a:xfrm>
            <a:off x="1150400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2449525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3886800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6" name="Google Shape;546;p56"/>
          <p:cNvSpPr/>
          <p:nvPr/>
        </p:nvSpPr>
        <p:spPr>
          <a:xfrm>
            <a:off x="5324075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56"/>
          <p:cNvSpPr/>
          <p:nvPr/>
        </p:nvSpPr>
        <p:spPr>
          <a:xfrm>
            <a:off x="6761350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56"/>
          <p:cNvSpPr txBox="1"/>
          <p:nvPr/>
        </p:nvSpPr>
        <p:spPr>
          <a:xfrm>
            <a:off x="2587675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9" name="Google Shape;549;p56"/>
          <p:cNvSpPr txBox="1"/>
          <p:nvPr/>
        </p:nvSpPr>
        <p:spPr>
          <a:xfrm>
            <a:off x="4024950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0" name="Google Shape;550;p56"/>
          <p:cNvSpPr txBox="1"/>
          <p:nvPr/>
        </p:nvSpPr>
        <p:spPr>
          <a:xfrm>
            <a:off x="5462225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1" name="Google Shape;551;p56"/>
          <p:cNvSpPr txBox="1"/>
          <p:nvPr/>
        </p:nvSpPr>
        <p:spPr>
          <a:xfrm>
            <a:off x="6899500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 txBox="1"/>
          <p:nvPr/>
        </p:nvSpPr>
        <p:spPr>
          <a:xfrm>
            <a:off x="830175" y="530975"/>
            <a:ext cx="752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Headline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57" name="Google Shape;557;p57"/>
          <p:cNvSpPr/>
          <p:nvPr/>
        </p:nvSpPr>
        <p:spPr>
          <a:xfrm>
            <a:off x="7903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8" name="Google Shape;558;p57"/>
          <p:cNvSpPr/>
          <p:nvPr/>
        </p:nvSpPr>
        <p:spPr>
          <a:xfrm>
            <a:off x="34422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9" name="Google Shape;559;p57"/>
          <p:cNvSpPr/>
          <p:nvPr/>
        </p:nvSpPr>
        <p:spPr>
          <a:xfrm>
            <a:off x="60941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0" name="Google Shape;560;p57"/>
          <p:cNvSpPr txBox="1"/>
          <p:nvPr/>
        </p:nvSpPr>
        <p:spPr>
          <a:xfrm>
            <a:off x="894250" y="168467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1" name="Google Shape;561;p57"/>
          <p:cNvSpPr txBox="1"/>
          <p:nvPr/>
        </p:nvSpPr>
        <p:spPr>
          <a:xfrm>
            <a:off x="6250975" y="169632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2" name="Google Shape;562;p57"/>
          <p:cNvSpPr txBox="1"/>
          <p:nvPr/>
        </p:nvSpPr>
        <p:spPr>
          <a:xfrm>
            <a:off x="3598125" y="171542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3" name="Google Shape;563;p57"/>
          <p:cNvSpPr/>
          <p:nvPr/>
        </p:nvSpPr>
        <p:spPr>
          <a:xfrm>
            <a:off x="2851300" y="2459125"/>
            <a:ext cx="590700" cy="5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7E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7"/>
          <p:cNvSpPr/>
          <p:nvPr/>
        </p:nvSpPr>
        <p:spPr>
          <a:xfrm>
            <a:off x="5503400" y="2459125"/>
            <a:ext cx="590700" cy="5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7E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8"/>
          <p:cNvSpPr txBox="1"/>
          <p:nvPr/>
        </p:nvSpPr>
        <p:spPr>
          <a:xfrm>
            <a:off x="1145750" y="412250"/>
            <a:ext cx="692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Summary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70" name="Google Shape;570;p58"/>
          <p:cNvSpPr/>
          <p:nvPr/>
        </p:nvSpPr>
        <p:spPr>
          <a:xfrm>
            <a:off x="3020400" y="1404163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p58"/>
          <p:cNvSpPr/>
          <p:nvPr/>
        </p:nvSpPr>
        <p:spPr>
          <a:xfrm>
            <a:off x="3020400" y="1961170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2" name="Google Shape;572;p58"/>
          <p:cNvSpPr/>
          <p:nvPr/>
        </p:nvSpPr>
        <p:spPr>
          <a:xfrm>
            <a:off x="3020400" y="2518178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3" name="Google Shape;573;p58"/>
          <p:cNvSpPr/>
          <p:nvPr/>
        </p:nvSpPr>
        <p:spPr>
          <a:xfrm>
            <a:off x="3020400" y="3075186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4" name="Google Shape;574;p58"/>
          <p:cNvSpPr/>
          <p:nvPr/>
        </p:nvSpPr>
        <p:spPr>
          <a:xfrm>
            <a:off x="3020400" y="3632194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5" name="Google Shape;575;p58"/>
          <p:cNvSpPr txBox="1"/>
          <p:nvPr/>
        </p:nvSpPr>
        <p:spPr>
          <a:xfrm>
            <a:off x="3281312" y="2015736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6" name="Google Shape;576;p58"/>
          <p:cNvSpPr txBox="1"/>
          <p:nvPr/>
        </p:nvSpPr>
        <p:spPr>
          <a:xfrm>
            <a:off x="3281312" y="2572744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7" name="Google Shape;577;p58"/>
          <p:cNvSpPr txBox="1"/>
          <p:nvPr/>
        </p:nvSpPr>
        <p:spPr>
          <a:xfrm>
            <a:off x="3299145" y="3129752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8" name="Google Shape;578;p58"/>
          <p:cNvSpPr txBox="1"/>
          <p:nvPr/>
        </p:nvSpPr>
        <p:spPr>
          <a:xfrm>
            <a:off x="3299145" y="3686759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9" name="Google Shape;579;p58"/>
          <p:cNvSpPr txBox="1"/>
          <p:nvPr/>
        </p:nvSpPr>
        <p:spPr>
          <a:xfrm>
            <a:off x="3281312" y="1458811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9"/>
          <p:cNvSpPr txBox="1"/>
          <p:nvPr/>
        </p:nvSpPr>
        <p:spPr>
          <a:xfrm>
            <a:off x="965550" y="2248500"/>
            <a:ext cx="721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Title 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sp>
        <p:nvSpPr>
          <p:cNvPr id="586" name="Google Shape;586;p59"/>
          <p:cNvSpPr txBox="1"/>
          <p:nvPr/>
        </p:nvSpPr>
        <p:spPr>
          <a:xfrm>
            <a:off x="3882600" y="1787550"/>
            <a:ext cx="1378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rgbClr val="37ED8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0"/>
          <p:cNvPicPr preferRelativeResize="0"/>
          <p:nvPr/>
        </p:nvPicPr>
        <p:blipFill rotWithShape="1">
          <a:blip r:embed="rId4">
            <a:alphaModFix/>
          </a:blip>
          <a:srcRect b="22178" l="13043" r="0" t="0"/>
          <a:stretch/>
        </p:blipFill>
        <p:spPr>
          <a:xfrm>
            <a:off x="0" y="4261400"/>
            <a:ext cx="762000" cy="8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0"/>
          <p:cNvSpPr/>
          <p:nvPr/>
        </p:nvSpPr>
        <p:spPr>
          <a:xfrm>
            <a:off x="1705725" y="1563768"/>
            <a:ext cx="975900" cy="4566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6" name="Google Shape;596;p60"/>
          <p:cNvSpPr txBox="1"/>
          <p:nvPr/>
        </p:nvSpPr>
        <p:spPr>
          <a:xfrm>
            <a:off x="1804124" y="1634857"/>
            <a:ext cx="77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1</a:t>
            </a:r>
            <a:endParaRPr b="1" sz="13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7" name="Google Shape;597;p60"/>
          <p:cNvSpPr/>
          <p:nvPr/>
        </p:nvSpPr>
        <p:spPr>
          <a:xfrm>
            <a:off x="1705725" y="2173098"/>
            <a:ext cx="975900" cy="4566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8" name="Google Shape;598;p60"/>
          <p:cNvSpPr txBox="1"/>
          <p:nvPr/>
        </p:nvSpPr>
        <p:spPr>
          <a:xfrm>
            <a:off x="1804124" y="2244186"/>
            <a:ext cx="77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</a:t>
            </a:r>
            <a:endParaRPr b="1" sz="13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9" name="Google Shape;599;p60"/>
          <p:cNvSpPr/>
          <p:nvPr/>
        </p:nvSpPr>
        <p:spPr>
          <a:xfrm>
            <a:off x="1709713" y="2759502"/>
            <a:ext cx="975900" cy="4566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00" name="Google Shape;600;p60"/>
          <p:cNvSpPr txBox="1"/>
          <p:nvPr/>
        </p:nvSpPr>
        <p:spPr>
          <a:xfrm>
            <a:off x="1808111" y="2830591"/>
            <a:ext cx="77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</a:t>
            </a:r>
            <a:endParaRPr b="1" sz="13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01" name="Google Shape;601;p60"/>
          <p:cNvSpPr/>
          <p:nvPr/>
        </p:nvSpPr>
        <p:spPr>
          <a:xfrm>
            <a:off x="1705725" y="3339507"/>
            <a:ext cx="975900" cy="4566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02" name="Google Shape;602;p60"/>
          <p:cNvSpPr txBox="1"/>
          <p:nvPr/>
        </p:nvSpPr>
        <p:spPr>
          <a:xfrm>
            <a:off x="1804124" y="3410596"/>
            <a:ext cx="77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</a:t>
            </a:r>
            <a:endParaRPr b="1" sz="13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2979100" y="1540115"/>
            <a:ext cx="4932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What’s your market and audience?</a:t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604" name="Google Shape;604;p60"/>
          <p:cNvSpPr txBox="1"/>
          <p:nvPr/>
        </p:nvSpPr>
        <p:spPr>
          <a:xfrm>
            <a:off x="2979097" y="2149340"/>
            <a:ext cx="6094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How do you position yourself?</a:t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605" name="Google Shape;605;p60"/>
          <p:cNvSpPr txBox="1"/>
          <p:nvPr/>
        </p:nvSpPr>
        <p:spPr>
          <a:xfrm>
            <a:off x="2983088" y="2735642"/>
            <a:ext cx="538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What does your Sales Collateral look like?</a:t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606" name="Google Shape;606;p60"/>
          <p:cNvSpPr txBox="1"/>
          <p:nvPr/>
        </p:nvSpPr>
        <p:spPr>
          <a:xfrm>
            <a:off x="2979098" y="3315565"/>
            <a:ext cx="54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What’s your GTM strategy?</a:t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607" name="Google Shape;607;p60"/>
          <p:cNvSpPr txBox="1"/>
          <p:nvPr/>
        </p:nvSpPr>
        <p:spPr>
          <a:xfrm>
            <a:off x="0" y="268415"/>
            <a:ext cx="9198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Conclusion</a:t>
            </a:r>
            <a:endParaRPr b="1" sz="22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66550" y="1837225"/>
            <a:ext cx="8273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Condensed"/>
              <a:buChar char="●"/>
            </a:pPr>
            <a:r>
              <a:rPr lang="en" sz="22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Know whether you want to pursue this field.</a:t>
            </a:r>
            <a:endParaRPr sz="22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Condensed"/>
              <a:buChar char="●"/>
            </a:pPr>
            <a:r>
              <a:rPr lang="en" sz="22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Crack interviews in top product companies.</a:t>
            </a:r>
            <a:endParaRPr sz="22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Condensed"/>
              <a:buChar char="●"/>
            </a:pPr>
            <a:r>
              <a:rPr lang="en" sz="22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Setup the product marketing function at your startup.</a:t>
            </a:r>
            <a:endParaRPr sz="22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66550" y="612025"/>
            <a:ext cx="80109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How it will help you? 🧐</a:t>
            </a:r>
            <a:endParaRPr sz="32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839075" y="1696569"/>
            <a:ext cx="38613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3.75 years</a:t>
            </a:r>
            <a:endParaRPr b="1" sz="24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Senior Data Scientist</a:t>
            </a:r>
            <a:endParaRPr b="1" sz="24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Forecasting</a:t>
            </a:r>
            <a:endParaRPr sz="21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NLP Model Deployment</a:t>
            </a:r>
            <a:endParaRPr sz="21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Sustainability &amp; Risk Tech</a:t>
            </a:r>
            <a:endParaRPr sz="21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13845" l="0" r="0" t="0"/>
          <a:stretch/>
        </p:blipFill>
        <p:spPr>
          <a:xfrm>
            <a:off x="1603117" y="1186825"/>
            <a:ext cx="2870408" cy="24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450" y="872675"/>
            <a:ext cx="2591001" cy="8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05" y="1152463"/>
            <a:ext cx="2567117" cy="10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916500" y="1292275"/>
            <a:ext cx="502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Text Classification</a:t>
            </a:r>
            <a:endParaRPr b="1" sz="400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916500" y="1923475"/>
            <a:ext cx="4942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Python Complete Workflow</a:t>
            </a:r>
            <a:endParaRPr sz="1800">
              <a:solidFill>
                <a:srgbClr val="FFFFFF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764000" y="1209850"/>
            <a:ext cx="56160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What is Text Classification? Practical Use cases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Text Data Preprocessing 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Text Data : EDA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Model Building : Process Flow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Model Performance : Evaluation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Hands-on : Demo Text Classification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66550" y="438625"/>
            <a:ext cx="80109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you’ll learn today 📝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Overview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204025" y="1288850"/>
            <a:ext cx="41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is text classification?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782975" y="1869475"/>
            <a:ext cx="3077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is an automated way of classifying text into predefined categories or Labels making use of NLP based approaches to convert text into ML understandable tokens followed by Classification ML Algorithms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646925" y="931975"/>
            <a:ext cx="41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Practical Use Cases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308625" y="1550825"/>
            <a:ext cx="30774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Spam filtering:</a:t>
            </a: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b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Automatically detecting spam emails.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Sentiment analysis:</a:t>
            </a: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b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Classifying whether a review is positive or negative.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Topic categorization:</a:t>
            </a: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Categorizing news articles based on their content.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